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65" r:id="rId4"/>
    <p:sldId id="257" r:id="rId5"/>
    <p:sldId id="259"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21E444-8199-405D-8CB9-EA6FABEC4FB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0944FF5-582B-49A2-BC0D-B977A2F3E843}">
      <dgm:prSet/>
      <dgm:spPr/>
      <dgm:t>
        <a:bodyPr/>
        <a:lstStyle/>
        <a:p>
          <a:pPr>
            <a:lnSpc>
              <a:spcPct val="100000"/>
            </a:lnSpc>
          </a:pPr>
          <a:r>
            <a:rPr lang="en-US"/>
            <a:t>Based on our first graph, in order to maximize the use our taxi, we should focus our efforts into the top 10 pickup locations. Doing this will assist with acquiring new customers and retaining them as well. </a:t>
          </a:r>
        </a:p>
      </dgm:t>
    </dgm:pt>
    <dgm:pt modelId="{B408A1F7-452E-428A-886A-33B5C34FCBFF}" type="parTrans" cxnId="{F24BCC30-5555-4DDB-9692-E70C418B0C62}">
      <dgm:prSet/>
      <dgm:spPr/>
      <dgm:t>
        <a:bodyPr/>
        <a:lstStyle/>
        <a:p>
          <a:endParaRPr lang="en-US"/>
        </a:p>
      </dgm:t>
    </dgm:pt>
    <dgm:pt modelId="{68F47F2D-4BB1-43BD-9DF4-5F4892FEB7B3}" type="sibTrans" cxnId="{F24BCC30-5555-4DDB-9692-E70C418B0C62}">
      <dgm:prSet/>
      <dgm:spPr/>
      <dgm:t>
        <a:bodyPr/>
        <a:lstStyle/>
        <a:p>
          <a:endParaRPr lang="en-US"/>
        </a:p>
      </dgm:t>
    </dgm:pt>
    <dgm:pt modelId="{30E80BCD-3B4D-4FB5-9611-06EAFF961471}">
      <dgm:prSet/>
      <dgm:spPr/>
      <dgm:t>
        <a:bodyPr/>
        <a:lstStyle/>
        <a:p>
          <a:pPr>
            <a:lnSpc>
              <a:spcPct val="100000"/>
            </a:lnSpc>
          </a:pPr>
          <a:r>
            <a:rPr lang="en-US"/>
            <a:t>In order to properly calculate retention rate, we need to be able to collect a unique user id for each consumer. This way we can also obtain daily active users. Our current data is not enough to compute these metrics</a:t>
          </a:r>
        </a:p>
      </dgm:t>
    </dgm:pt>
    <dgm:pt modelId="{7C86012D-7933-4DF9-9E76-3D763671B6F8}" type="parTrans" cxnId="{68B63F1D-E70E-46AC-8BE0-F50303B91DC0}">
      <dgm:prSet/>
      <dgm:spPr/>
      <dgm:t>
        <a:bodyPr/>
        <a:lstStyle/>
        <a:p>
          <a:endParaRPr lang="en-US"/>
        </a:p>
      </dgm:t>
    </dgm:pt>
    <dgm:pt modelId="{90AFEFA9-96F3-4628-ACC3-DC651407B276}" type="sibTrans" cxnId="{68B63F1D-E70E-46AC-8BE0-F50303B91DC0}">
      <dgm:prSet/>
      <dgm:spPr/>
      <dgm:t>
        <a:bodyPr/>
        <a:lstStyle/>
        <a:p>
          <a:endParaRPr lang="en-US"/>
        </a:p>
      </dgm:t>
    </dgm:pt>
    <dgm:pt modelId="{AE559191-9F15-4F27-9DF6-2FEB70B601CB}" type="pres">
      <dgm:prSet presAssocID="{7521E444-8199-405D-8CB9-EA6FABEC4FB1}" presName="root" presStyleCnt="0">
        <dgm:presLayoutVars>
          <dgm:dir/>
          <dgm:resizeHandles val="exact"/>
        </dgm:presLayoutVars>
      </dgm:prSet>
      <dgm:spPr/>
    </dgm:pt>
    <dgm:pt modelId="{7DF819D7-0F75-47E0-AE94-D76E5C67A4F2}" type="pres">
      <dgm:prSet presAssocID="{90944FF5-582B-49A2-BC0D-B977A2F3E843}" presName="compNode" presStyleCnt="0"/>
      <dgm:spPr/>
    </dgm:pt>
    <dgm:pt modelId="{1E6DD783-5762-44D0-BCCC-2D4D9A68E318}" type="pres">
      <dgm:prSet presAssocID="{90944FF5-582B-49A2-BC0D-B977A2F3E843}" presName="bgRect" presStyleLbl="bgShp" presStyleIdx="0" presStyleCnt="2"/>
      <dgm:spPr/>
    </dgm:pt>
    <dgm:pt modelId="{F232F42B-DBF2-454B-8B2D-9686E5DCB017}" type="pres">
      <dgm:prSet presAssocID="{90944FF5-582B-49A2-BC0D-B977A2F3E84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xi"/>
        </a:ext>
      </dgm:extLst>
    </dgm:pt>
    <dgm:pt modelId="{D3EC3442-6D63-44AA-91CC-F67D6879EF69}" type="pres">
      <dgm:prSet presAssocID="{90944FF5-582B-49A2-BC0D-B977A2F3E843}" presName="spaceRect" presStyleCnt="0"/>
      <dgm:spPr/>
    </dgm:pt>
    <dgm:pt modelId="{C1C2588A-058A-4AC8-9F9F-E179D8A01961}" type="pres">
      <dgm:prSet presAssocID="{90944FF5-582B-49A2-BC0D-B977A2F3E843}" presName="parTx" presStyleLbl="revTx" presStyleIdx="0" presStyleCnt="2">
        <dgm:presLayoutVars>
          <dgm:chMax val="0"/>
          <dgm:chPref val="0"/>
        </dgm:presLayoutVars>
      </dgm:prSet>
      <dgm:spPr/>
    </dgm:pt>
    <dgm:pt modelId="{0A62E018-77F0-4BAE-A3E3-55EE78922D9A}" type="pres">
      <dgm:prSet presAssocID="{68F47F2D-4BB1-43BD-9DF4-5F4892FEB7B3}" presName="sibTrans" presStyleCnt="0"/>
      <dgm:spPr/>
    </dgm:pt>
    <dgm:pt modelId="{E717E8A1-044A-4860-8C55-8C43A6F915FE}" type="pres">
      <dgm:prSet presAssocID="{30E80BCD-3B4D-4FB5-9611-06EAFF961471}" presName="compNode" presStyleCnt="0"/>
      <dgm:spPr/>
    </dgm:pt>
    <dgm:pt modelId="{53A5B254-6345-4CC1-B86E-BC6F3FC53270}" type="pres">
      <dgm:prSet presAssocID="{30E80BCD-3B4D-4FB5-9611-06EAFF961471}" presName="bgRect" presStyleLbl="bgShp" presStyleIdx="1" presStyleCnt="2"/>
      <dgm:spPr/>
    </dgm:pt>
    <dgm:pt modelId="{1EAC2E03-B677-416C-AB39-F0DFB4C38750}" type="pres">
      <dgm:prSet presAssocID="{30E80BCD-3B4D-4FB5-9611-06EAFF96147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code"/>
        </a:ext>
      </dgm:extLst>
    </dgm:pt>
    <dgm:pt modelId="{7B2BCB35-F2C9-4D1B-A4FB-17215A495918}" type="pres">
      <dgm:prSet presAssocID="{30E80BCD-3B4D-4FB5-9611-06EAFF961471}" presName="spaceRect" presStyleCnt="0"/>
      <dgm:spPr/>
    </dgm:pt>
    <dgm:pt modelId="{E494B21D-70F6-49C2-B40E-C0F090F50CF7}" type="pres">
      <dgm:prSet presAssocID="{30E80BCD-3B4D-4FB5-9611-06EAFF961471}" presName="parTx" presStyleLbl="revTx" presStyleIdx="1" presStyleCnt="2">
        <dgm:presLayoutVars>
          <dgm:chMax val="0"/>
          <dgm:chPref val="0"/>
        </dgm:presLayoutVars>
      </dgm:prSet>
      <dgm:spPr/>
    </dgm:pt>
  </dgm:ptLst>
  <dgm:cxnLst>
    <dgm:cxn modelId="{68B63F1D-E70E-46AC-8BE0-F50303B91DC0}" srcId="{7521E444-8199-405D-8CB9-EA6FABEC4FB1}" destId="{30E80BCD-3B4D-4FB5-9611-06EAFF961471}" srcOrd="1" destOrd="0" parTransId="{7C86012D-7933-4DF9-9E76-3D763671B6F8}" sibTransId="{90AFEFA9-96F3-4628-ACC3-DC651407B276}"/>
    <dgm:cxn modelId="{F24BCC30-5555-4DDB-9692-E70C418B0C62}" srcId="{7521E444-8199-405D-8CB9-EA6FABEC4FB1}" destId="{90944FF5-582B-49A2-BC0D-B977A2F3E843}" srcOrd="0" destOrd="0" parTransId="{B408A1F7-452E-428A-886A-33B5C34FCBFF}" sibTransId="{68F47F2D-4BB1-43BD-9DF4-5F4892FEB7B3}"/>
    <dgm:cxn modelId="{35434E41-E9D2-42BE-9990-E06F6546A0DA}" type="presOf" srcId="{7521E444-8199-405D-8CB9-EA6FABEC4FB1}" destId="{AE559191-9F15-4F27-9DF6-2FEB70B601CB}" srcOrd="0" destOrd="0" presId="urn:microsoft.com/office/officeart/2018/2/layout/IconVerticalSolidList"/>
    <dgm:cxn modelId="{08C27F7C-8888-4682-8E70-8D2B14A58693}" type="presOf" srcId="{30E80BCD-3B4D-4FB5-9611-06EAFF961471}" destId="{E494B21D-70F6-49C2-B40E-C0F090F50CF7}" srcOrd="0" destOrd="0" presId="urn:microsoft.com/office/officeart/2018/2/layout/IconVerticalSolidList"/>
    <dgm:cxn modelId="{46F7F5EE-4B92-4FE0-9048-1893167700B1}" type="presOf" srcId="{90944FF5-582B-49A2-BC0D-B977A2F3E843}" destId="{C1C2588A-058A-4AC8-9F9F-E179D8A01961}" srcOrd="0" destOrd="0" presId="urn:microsoft.com/office/officeart/2018/2/layout/IconVerticalSolidList"/>
    <dgm:cxn modelId="{47DA19B0-4203-43C9-8F23-7BDD6B806F3B}" type="presParOf" srcId="{AE559191-9F15-4F27-9DF6-2FEB70B601CB}" destId="{7DF819D7-0F75-47E0-AE94-D76E5C67A4F2}" srcOrd="0" destOrd="0" presId="urn:microsoft.com/office/officeart/2018/2/layout/IconVerticalSolidList"/>
    <dgm:cxn modelId="{BE46F252-91A1-40BD-A1E8-B0D92A353245}" type="presParOf" srcId="{7DF819D7-0F75-47E0-AE94-D76E5C67A4F2}" destId="{1E6DD783-5762-44D0-BCCC-2D4D9A68E318}" srcOrd="0" destOrd="0" presId="urn:microsoft.com/office/officeart/2018/2/layout/IconVerticalSolidList"/>
    <dgm:cxn modelId="{BB8BDADF-552B-49BA-BAF5-0B6C94D74E57}" type="presParOf" srcId="{7DF819D7-0F75-47E0-AE94-D76E5C67A4F2}" destId="{F232F42B-DBF2-454B-8B2D-9686E5DCB017}" srcOrd="1" destOrd="0" presId="urn:microsoft.com/office/officeart/2018/2/layout/IconVerticalSolidList"/>
    <dgm:cxn modelId="{7D505BD7-CD6F-4E65-AF73-9F71AB2DCB9A}" type="presParOf" srcId="{7DF819D7-0F75-47E0-AE94-D76E5C67A4F2}" destId="{D3EC3442-6D63-44AA-91CC-F67D6879EF69}" srcOrd="2" destOrd="0" presId="urn:microsoft.com/office/officeart/2018/2/layout/IconVerticalSolidList"/>
    <dgm:cxn modelId="{CDA7560A-CE5E-4875-B4CE-A131FE8F37EC}" type="presParOf" srcId="{7DF819D7-0F75-47E0-AE94-D76E5C67A4F2}" destId="{C1C2588A-058A-4AC8-9F9F-E179D8A01961}" srcOrd="3" destOrd="0" presId="urn:microsoft.com/office/officeart/2018/2/layout/IconVerticalSolidList"/>
    <dgm:cxn modelId="{F92CC32A-03BB-4515-A11F-89001CBD6E54}" type="presParOf" srcId="{AE559191-9F15-4F27-9DF6-2FEB70B601CB}" destId="{0A62E018-77F0-4BAE-A3E3-55EE78922D9A}" srcOrd="1" destOrd="0" presId="urn:microsoft.com/office/officeart/2018/2/layout/IconVerticalSolidList"/>
    <dgm:cxn modelId="{F86E9DA1-515D-4C1A-A677-A67489E8D561}" type="presParOf" srcId="{AE559191-9F15-4F27-9DF6-2FEB70B601CB}" destId="{E717E8A1-044A-4860-8C55-8C43A6F915FE}" srcOrd="2" destOrd="0" presId="urn:microsoft.com/office/officeart/2018/2/layout/IconVerticalSolidList"/>
    <dgm:cxn modelId="{8AB72E87-6033-4076-AB90-69BDCEC96547}" type="presParOf" srcId="{E717E8A1-044A-4860-8C55-8C43A6F915FE}" destId="{53A5B254-6345-4CC1-B86E-BC6F3FC53270}" srcOrd="0" destOrd="0" presId="urn:microsoft.com/office/officeart/2018/2/layout/IconVerticalSolidList"/>
    <dgm:cxn modelId="{724B0D35-70DD-45E8-B316-BDB89698F19F}" type="presParOf" srcId="{E717E8A1-044A-4860-8C55-8C43A6F915FE}" destId="{1EAC2E03-B677-416C-AB39-F0DFB4C38750}" srcOrd="1" destOrd="0" presId="urn:microsoft.com/office/officeart/2018/2/layout/IconVerticalSolidList"/>
    <dgm:cxn modelId="{B8590DD2-C301-4C2F-A6EA-1A4168AE77B7}" type="presParOf" srcId="{E717E8A1-044A-4860-8C55-8C43A6F915FE}" destId="{7B2BCB35-F2C9-4D1B-A4FB-17215A495918}" srcOrd="2" destOrd="0" presId="urn:microsoft.com/office/officeart/2018/2/layout/IconVerticalSolidList"/>
    <dgm:cxn modelId="{FCD20663-F1F9-41FD-A7C0-1E736AA9AAC1}" type="presParOf" srcId="{E717E8A1-044A-4860-8C55-8C43A6F915FE}" destId="{E494B21D-70F6-49C2-B40E-C0F090F50CF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6DD783-5762-44D0-BCCC-2D4D9A68E318}">
      <dsp:nvSpPr>
        <dsp:cNvPr id="0" name=""/>
        <dsp:cNvSpPr/>
      </dsp:nvSpPr>
      <dsp:spPr>
        <a:xfrm>
          <a:off x="0" y="907663"/>
          <a:ext cx="6906491" cy="16756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32F42B-DBF2-454B-8B2D-9686E5DCB017}">
      <dsp:nvSpPr>
        <dsp:cNvPr id="0" name=""/>
        <dsp:cNvSpPr/>
      </dsp:nvSpPr>
      <dsp:spPr>
        <a:xfrm>
          <a:off x="506894" y="1284692"/>
          <a:ext cx="921627" cy="9216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C2588A-058A-4AC8-9F9F-E179D8A01961}">
      <dsp:nvSpPr>
        <dsp:cNvPr id="0" name=""/>
        <dsp:cNvSpPr/>
      </dsp:nvSpPr>
      <dsp:spPr>
        <a:xfrm>
          <a:off x="1935416" y="907663"/>
          <a:ext cx="4971074" cy="1675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343" tIns="177343" rIns="177343" bIns="177343" numCol="1" spcCol="1270" anchor="ctr" anchorCtr="0">
          <a:noAutofit/>
        </a:bodyPr>
        <a:lstStyle/>
        <a:p>
          <a:pPr marL="0" lvl="0" indent="0" algn="l" defTabSz="755650">
            <a:lnSpc>
              <a:spcPct val="100000"/>
            </a:lnSpc>
            <a:spcBef>
              <a:spcPct val="0"/>
            </a:spcBef>
            <a:spcAft>
              <a:spcPct val="35000"/>
            </a:spcAft>
            <a:buNone/>
          </a:pPr>
          <a:r>
            <a:rPr lang="en-US" sz="1700" kern="1200"/>
            <a:t>Based on our first graph, in order to maximize the use our taxi, we should focus our efforts into the top 10 pickup locations. Doing this will assist with acquiring new customers and retaining them as well. </a:t>
          </a:r>
        </a:p>
      </dsp:txBody>
      <dsp:txXfrm>
        <a:off x="1935416" y="907663"/>
        <a:ext cx="4971074" cy="1675685"/>
      </dsp:txXfrm>
    </dsp:sp>
    <dsp:sp modelId="{53A5B254-6345-4CC1-B86E-BC6F3FC53270}">
      <dsp:nvSpPr>
        <dsp:cNvPr id="0" name=""/>
        <dsp:cNvSpPr/>
      </dsp:nvSpPr>
      <dsp:spPr>
        <a:xfrm>
          <a:off x="0" y="3002270"/>
          <a:ext cx="6906491" cy="16756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AC2E03-B677-416C-AB39-F0DFB4C38750}">
      <dsp:nvSpPr>
        <dsp:cNvPr id="0" name=""/>
        <dsp:cNvSpPr/>
      </dsp:nvSpPr>
      <dsp:spPr>
        <a:xfrm>
          <a:off x="506894" y="3379299"/>
          <a:ext cx="921627" cy="9216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94B21D-70F6-49C2-B40E-C0F090F50CF7}">
      <dsp:nvSpPr>
        <dsp:cNvPr id="0" name=""/>
        <dsp:cNvSpPr/>
      </dsp:nvSpPr>
      <dsp:spPr>
        <a:xfrm>
          <a:off x="1935416" y="3002270"/>
          <a:ext cx="4971074" cy="1675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343" tIns="177343" rIns="177343" bIns="177343" numCol="1" spcCol="1270" anchor="ctr" anchorCtr="0">
          <a:noAutofit/>
        </a:bodyPr>
        <a:lstStyle/>
        <a:p>
          <a:pPr marL="0" lvl="0" indent="0" algn="l" defTabSz="755650">
            <a:lnSpc>
              <a:spcPct val="100000"/>
            </a:lnSpc>
            <a:spcBef>
              <a:spcPct val="0"/>
            </a:spcBef>
            <a:spcAft>
              <a:spcPct val="35000"/>
            </a:spcAft>
            <a:buNone/>
          </a:pPr>
          <a:r>
            <a:rPr lang="en-US" sz="1700" kern="1200"/>
            <a:t>In order to properly calculate retention rate, we need to be able to collect a unique user id for each consumer. This way we can also obtain daily active users. Our current data is not enough to compute these metrics</a:t>
          </a:r>
        </a:p>
      </dsp:txBody>
      <dsp:txXfrm>
        <a:off x="1935416" y="3002270"/>
        <a:ext cx="4971074" cy="167568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672DB-1952-48FA-B5E0-99AEADF8CC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A43576-529B-4C6E-B0D8-367E597DAD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647527-D201-4717-AAF3-F3101059165B}"/>
              </a:ext>
            </a:extLst>
          </p:cNvPr>
          <p:cNvSpPr>
            <a:spLocks noGrp="1"/>
          </p:cNvSpPr>
          <p:nvPr>
            <p:ph type="dt" sz="half" idx="10"/>
          </p:nvPr>
        </p:nvSpPr>
        <p:spPr/>
        <p:txBody>
          <a:bodyPr/>
          <a:lstStyle/>
          <a:p>
            <a:fld id="{391FDEF9-742A-4F62-AFAB-C9A7E0BA7224}" type="datetimeFigureOut">
              <a:rPr lang="en-US" smtClean="0"/>
              <a:t>3/4/2022</a:t>
            </a:fld>
            <a:endParaRPr lang="en-US"/>
          </a:p>
        </p:txBody>
      </p:sp>
      <p:sp>
        <p:nvSpPr>
          <p:cNvPr id="5" name="Footer Placeholder 4">
            <a:extLst>
              <a:ext uri="{FF2B5EF4-FFF2-40B4-BE49-F238E27FC236}">
                <a16:creationId xmlns:a16="http://schemas.microsoft.com/office/drawing/2014/main" id="{707BB1E5-742D-48C8-B2EE-FBB5D577D9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798A4A-1F31-42BE-BF82-445FF1B7909B}"/>
              </a:ext>
            </a:extLst>
          </p:cNvPr>
          <p:cNvSpPr>
            <a:spLocks noGrp="1"/>
          </p:cNvSpPr>
          <p:nvPr>
            <p:ph type="sldNum" sz="quarter" idx="12"/>
          </p:nvPr>
        </p:nvSpPr>
        <p:spPr/>
        <p:txBody>
          <a:bodyPr/>
          <a:lstStyle/>
          <a:p>
            <a:fld id="{6E684D54-E07C-44FF-A292-F6F05FA964F0}" type="slidenum">
              <a:rPr lang="en-US" smtClean="0"/>
              <a:t>‹#›</a:t>
            </a:fld>
            <a:endParaRPr lang="en-US"/>
          </a:p>
        </p:txBody>
      </p:sp>
    </p:spTree>
    <p:extLst>
      <p:ext uri="{BB962C8B-B14F-4D97-AF65-F5344CB8AC3E}">
        <p14:creationId xmlns:p14="http://schemas.microsoft.com/office/powerpoint/2010/main" val="4141333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81D2-E17A-41F5-A1F2-5CE6BD0CC0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C5AAE1-8AA5-4F87-95B6-AB732BF23D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2C8468-1B10-47CB-90A6-5A52378DAB33}"/>
              </a:ext>
            </a:extLst>
          </p:cNvPr>
          <p:cNvSpPr>
            <a:spLocks noGrp="1"/>
          </p:cNvSpPr>
          <p:nvPr>
            <p:ph type="dt" sz="half" idx="10"/>
          </p:nvPr>
        </p:nvSpPr>
        <p:spPr/>
        <p:txBody>
          <a:bodyPr/>
          <a:lstStyle/>
          <a:p>
            <a:fld id="{391FDEF9-742A-4F62-AFAB-C9A7E0BA7224}" type="datetimeFigureOut">
              <a:rPr lang="en-US" smtClean="0"/>
              <a:t>3/4/2022</a:t>
            </a:fld>
            <a:endParaRPr lang="en-US"/>
          </a:p>
        </p:txBody>
      </p:sp>
      <p:sp>
        <p:nvSpPr>
          <p:cNvPr id="5" name="Footer Placeholder 4">
            <a:extLst>
              <a:ext uri="{FF2B5EF4-FFF2-40B4-BE49-F238E27FC236}">
                <a16:creationId xmlns:a16="http://schemas.microsoft.com/office/drawing/2014/main" id="{4418AFCF-6324-4D1B-B385-88F8DBE19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B0369-CADC-4046-9698-66AA292A1891}"/>
              </a:ext>
            </a:extLst>
          </p:cNvPr>
          <p:cNvSpPr>
            <a:spLocks noGrp="1"/>
          </p:cNvSpPr>
          <p:nvPr>
            <p:ph type="sldNum" sz="quarter" idx="12"/>
          </p:nvPr>
        </p:nvSpPr>
        <p:spPr/>
        <p:txBody>
          <a:bodyPr/>
          <a:lstStyle/>
          <a:p>
            <a:fld id="{6E684D54-E07C-44FF-A292-F6F05FA964F0}" type="slidenum">
              <a:rPr lang="en-US" smtClean="0"/>
              <a:t>‹#›</a:t>
            </a:fld>
            <a:endParaRPr lang="en-US"/>
          </a:p>
        </p:txBody>
      </p:sp>
    </p:spTree>
    <p:extLst>
      <p:ext uri="{BB962C8B-B14F-4D97-AF65-F5344CB8AC3E}">
        <p14:creationId xmlns:p14="http://schemas.microsoft.com/office/powerpoint/2010/main" val="773095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773427-C8C1-4E3A-9AE2-905540A70A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928662-7193-4A5D-9717-D12B6210BE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70ACAC-EA3C-419C-9B59-58EA9368B11D}"/>
              </a:ext>
            </a:extLst>
          </p:cNvPr>
          <p:cNvSpPr>
            <a:spLocks noGrp="1"/>
          </p:cNvSpPr>
          <p:nvPr>
            <p:ph type="dt" sz="half" idx="10"/>
          </p:nvPr>
        </p:nvSpPr>
        <p:spPr/>
        <p:txBody>
          <a:bodyPr/>
          <a:lstStyle/>
          <a:p>
            <a:fld id="{391FDEF9-742A-4F62-AFAB-C9A7E0BA7224}" type="datetimeFigureOut">
              <a:rPr lang="en-US" smtClean="0"/>
              <a:t>3/4/2022</a:t>
            </a:fld>
            <a:endParaRPr lang="en-US"/>
          </a:p>
        </p:txBody>
      </p:sp>
      <p:sp>
        <p:nvSpPr>
          <p:cNvPr id="5" name="Footer Placeholder 4">
            <a:extLst>
              <a:ext uri="{FF2B5EF4-FFF2-40B4-BE49-F238E27FC236}">
                <a16:creationId xmlns:a16="http://schemas.microsoft.com/office/drawing/2014/main" id="{ABF4777B-7508-4CAA-8D4C-0CC7E3C583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79122-5E94-443D-91B9-6177775E20A7}"/>
              </a:ext>
            </a:extLst>
          </p:cNvPr>
          <p:cNvSpPr>
            <a:spLocks noGrp="1"/>
          </p:cNvSpPr>
          <p:nvPr>
            <p:ph type="sldNum" sz="quarter" idx="12"/>
          </p:nvPr>
        </p:nvSpPr>
        <p:spPr/>
        <p:txBody>
          <a:bodyPr/>
          <a:lstStyle/>
          <a:p>
            <a:fld id="{6E684D54-E07C-44FF-A292-F6F05FA964F0}" type="slidenum">
              <a:rPr lang="en-US" smtClean="0"/>
              <a:t>‹#›</a:t>
            </a:fld>
            <a:endParaRPr lang="en-US"/>
          </a:p>
        </p:txBody>
      </p:sp>
    </p:spTree>
    <p:extLst>
      <p:ext uri="{BB962C8B-B14F-4D97-AF65-F5344CB8AC3E}">
        <p14:creationId xmlns:p14="http://schemas.microsoft.com/office/powerpoint/2010/main" val="1244176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19AF-77EE-4B33-9481-6C742DB13D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D8A38B-1093-4E31-B244-7E2B93D2F4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9B504D-D9A4-44F3-8109-7B73EC9E1E41}"/>
              </a:ext>
            </a:extLst>
          </p:cNvPr>
          <p:cNvSpPr>
            <a:spLocks noGrp="1"/>
          </p:cNvSpPr>
          <p:nvPr>
            <p:ph type="dt" sz="half" idx="10"/>
          </p:nvPr>
        </p:nvSpPr>
        <p:spPr/>
        <p:txBody>
          <a:bodyPr/>
          <a:lstStyle/>
          <a:p>
            <a:fld id="{391FDEF9-742A-4F62-AFAB-C9A7E0BA7224}" type="datetimeFigureOut">
              <a:rPr lang="en-US" smtClean="0"/>
              <a:t>3/4/2022</a:t>
            </a:fld>
            <a:endParaRPr lang="en-US"/>
          </a:p>
        </p:txBody>
      </p:sp>
      <p:sp>
        <p:nvSpPr>
          <p:cNvPr id="5" name="Footer Placeholder 4">
            <a:extLst>
              <a:ext uri="{FF2B5EF4-FFF2-40B4-BE49-F238E27FC236}">
                <a16:creationId xmlns:a16="http://schemas.microsoft.com/office/drawing/2014/main" id="{92D3D137-ECDF-4AE2-B92C-6E2B40D7BF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D69F8D-50E0-4A03-A2BC-A4E5E8FF41F0}"/>
              </a:ext>
            </a:extLst>
          </p:cNvPr>
          <p:cNvSpPr>
            <a:spLocks noGrp="1"/>
          </p:cNvSpPr>
          <p:nvPr>
            <p:ph type="sldNum" sz="quarter" idx="12"/>
          </p:nvPr>
        </p:nvSpPr>
        <p:spPr/>
        <p:txBody>
          <a:bodyPr/>
          <a:lstStyle/>
          <a:p>
            <a:fld id="{6E684D54-E07C-44FF-A292-F6F05FA964F0}" type="slidenum">
              <a:rPr lang="en-US" smtClean="0"/>
              <a:t>‹#›</a:t>
            </a:fld>
            <a:endParaRPr lang="en-US"/>
          </a:p>
        </p:txBody>
      </p:sp>
    </p:spTree>
    <p:extLst>
      <p:ext uri="{BB962C8B-B14F-4D97-AF65-F5344CB8AC3E}">
        <p14:creationId xmlns:p14="http://schemas.microsoft.com/office/powerpoint/2010/main" val="1405066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C180D-0FE3-4789-BE79-70656A7C6D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FCC75E-F938-47BB-A227-157D7823CA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E11E93-4631-404E-839F-2306A3046D36}"/>
              </a:ext>
            </a:extLst>
          </p:cNvPr>
          <p:cNvSpPr>
            <a:spLocks noGrp="1"/>
          </p:cNvSpPr>
          <p:nvPr>
            <p:ph type="dt" sz="half" idx="10"/>
          </p:nvPr>
        </p:nvSpPr>
        <p:spPr/>
        <p:txBody>
          <a:bodyPr/>
          <a:lstStyle/>
          <a:p>
            <a:fld id="{391FDEF9-742A-4F62-AFAB-C9A7E0BA7224}" type="datetimeFigureOut">
              <a:rPr lang="en-US" smtClean="0"/>
              <a:t>3/4/2022</a:t>
            </a:fld>
            <a:endParaRPr lang="en-US"/>
          </a:p>
        </p:txBody>
      </p:sp>
      <p:sp>
        <p:nvSpPr>
          <p:cNvPr id="5" name="Footer Placeholder 4">
            <a:extLst>
              <a:ext uri="{FF2B5EF4-FFF2-40B4-BE49-F238E27FC236}">
                <a16:creationId xmlns:a16="http://schemas.microsoft.com/office/drawing/2014/main" id="{8E833D6F-ED79-4702-A4A0-989B52FE5A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F6695D-263D-40FC-8C80-8C398C07163A}"/>
              </a:ext>
            </a:extLst>
          </p:cNvPr>
          <p:cNvSpPr>
            <a:spLocks noGrp="1"/>
          </p:cNvSpPr>
          <p:nvPr>
            <p:ph type="sldNum" sz="quarter" idx="12"/>
          </p:nvPr>
        </p:nvSpPr>
        <p:spPr/>
        <p:txBody>
          <a:bodyPr/>
          <a:lstStyle/>
          <a:p>
            <a:fld id="{6E684D54-E07C-44FF-A292-F6F05FA964F0}" type="slidenum">
              <a:rPr lang="en-US" smtClean="0"/>
              <a:t>‹#›</a:t>
            </a:fld>
            <a:endParaRPr lang="en-US"/>
          </a:p>
        </p:txBody>
      </p:sp>
    </p:spTree>
    <p:extLst>
      <p:ext uri="{BB962C8B-B14F-4D97-AF65-F5344CB8AC3E}">
        <p14:creationId xmlns:p14="http://schemas.microsoft.com/office/powerpoint/2010/main" val="3381646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67AF8-3D4A-4AF6-B77D-99DFA984E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A063AE-F450-4866-9258-07C85666EB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5BEAE6-690D-4DA7-9282-B0FD1E5B0F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970C67-9E6A-430C-893C-9006AA714077}"/>
              </a:ext>
            </a:extLst>
          </p:cNvPr>
          <p:cNvSpPr>
            <a:spLocks noGrp="1"/>
          </p:cNvSpPr>
          <p:nvPr>
            <p:ph type="dt" sz="half" idx="10"/>
          </p:nvPr>
        </p:nvSpPr>
        <p:spPr/>
        <p:txBody>
          <a:bodyPr/>
          <a:lstStyle/>
          <a:p>
            <a:fld id="{391FDEF9-742A-4F62-AFAB-C9A7E0BA7224}" type="datetimeFigureOut">
              <a:rPr lang="en-US" smtClean="0"/>
              <a:t>3/4/2022</a:t>
            </a:fld>
            <a:endParaRPr lang="en-US"/>
          </a:p>
        </p:txBody>
      </p:sp>
      <p:sp>
        <p:nvSpPr>
          <p:cNvPr id="6" name="Footer Placeholder 5">
            <a:extLst>
              <a:ext uri="{FF2B5EF4-FFF2-40B4-BE49-F238E27FC236}">
                <a16:creationId xmlns:a16="http://schemas.microsoft.com/office/drawing/2014/main" id="{7BC0A13F-7835-4331-BF1B-AB64E04060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75EEB-CAE3-4D99-AC00-A2B9BD46A1E9}"/>
              </a:ext>
            </a:extLst>
          </p:cNvPr>
          <p:cNvSpPr>
            <a:spLocks noGrp="1"/>
          </p:cNvSpPr>
          <p:nvPr>
            <p:ph type="sldNum" sz="quarter" idx="12"/>
          </p:nvPr>
        </p:nvSpPr>
        <p:spPr/>
        <p:txBody>
          <a:bodyPr/>
          <a:lstStyle/>
          <a:p>
            <a:fld id="{6E684D54-E07C-44FF-A292-F6F05FA964F0}" type="slidenum">
              <a:rPr lang="en-US" smtClean="0"/>
              <a:t>‹#›</a:t>
            </a:fld>
            <a:endParaRPr lang="en-US"/>
          </a:p>
        </p:txBody>
      </p:sp>
    </p:spTree>
    <p:extLst>
      <p:ext uri="{BB962C8B-B14F-4D97-AF65-F5344CB8AC3E}">
        <p14:creationId xmlns:p14="http://schemas.microsoft.com/office/powerpoint/2010/main" val="3108811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C0A2F-5CB5-4DF9-82EE-AFB7CB430E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DD3CE0-7F15-4128-B427-7AF52DAC58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C64AF2-DDA7-4837-A3E6-F21BDE5D6D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299BBD-6412-4F79-A671-D4F367DA76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E307C2-FEDD-473A-8288-7FEE618527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270D40-6780-4068-A323-02BBB136A2FB}"/>
              </a:ext>
            </a:extLst>
          </p:cNvPr>
          <p:cNvSpPr>
            <a:spLocks noGrp="1"/>
          </p:cNvSpPr>
          <p:nvPr>
            <p:ph type="dt" sz="half" idx="10"/>
          </p:nvPr>
        </p:nvSpPr>
        <p:spPr/>
        <p:txBody>
          <a:bodyPr/>
          <a:lstStyle/>
          <a:p>
            <a:fld id="{391FDEF9-742A-4F62-AFAB-C9A7E0BA7224}" type="datetimeFigureOut">
              <a:rPr lang="en-US" smtClean="0"/>
              <a:t>3/4/2022</a:t>
            </a:fld>
            <a:endParaRPr lang="en-US"/>
          </a:p>
        </p:txBody>
      </p:sp>
      <p:sp>
        <p:nvSpPr>
          <p:cNvPr id="8" name="Footer Placeholder 7">
            <a:extLst>
              <a:ext uri="{FF2B5EF4-FFF2-40B4-BE49-F238E27FC236}">
                <a16:creationId xmlns:a16="http://schemas.microsoft.com/office/drawing/2014/main" id="{C4D0B071-2C94-4291-B026-68EC864C08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753576-3E5D-459D-B94D-AB9B8E106332}"/>
              </a:ext>
            </a:extLst>
          </p:cNvPr>
          <p:cNvSpPr>
            <a:spLocks noGrp="1"/>
          </p:cNvSpPr>
          <p:nvPr>
            <p:ph type="sldNum" sz="quarter" idx="12"/>
          </p:nvPr>
        </p:nvSpPr>
        <p:spPr/>
        <p:txBody>
          <a:bodyPr/>
          <a:lstStyle/>
          <a:p>
            <a:fld id="{6E684D54-E07C-44FF-A292-F6F05FA964F0}" type="slidenum">
              <a:rPr lang="en-US" smtClean="0"/>
              <a:t>‹#›</a:t>
            </a:fld>
            <a:endParaRPr lang="en-US"/>
          </a:p>
        </p:txBody>
      </p:sp>
    </p:spTree>
    <p:extLst>
      <p:ext uri="{BB962C8B-B14F-4D97-AF65-F5344CB8AC3E}">
        <p14:creationId xmlns:p14="http://schemas.microsoft.com/office/powerpoint/2010/main" val="2877079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943B-9B24-4F71-BEB6-D0AEAE06D1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189098-4CB5-433D-BD03-BE22035F6780}"/>
              </a:ext>
            </a:extLst>
          </p:cNvPr>
          <p:cNvSpPr>
            <a:spLocks noGrp="1"/>
          </p:cNvSpPr>
          <p:nvPr>
            <p:ph type="dt" sz="half" idx="10"/>
          </p:nvPr>
        </p:nvSpPr>
        <p:spPr/>
        <p:txBody>
          <a:bodyPr/>
          <a:lstStyle/>
          <a:p>
            <a:fld id="{391FDEF9-742A-4F62-AFAB-C9A7E0BA7224}" type="datetimeFigureOut">
              <a:rPr lang="en-US" smtClean="0"/>
              <a:t>3/4/2022</a:t>
            </a:fld>
            <a:endParaRPr lang="en-US"/>
          </a:p>
        </p:txBody>
      </p:sp>
      <p:sp>
        <p:nvSpPr>
          <p:cNvPr id="4" name="Footer Placeholder 3">
            <a:extLst>
              <a:ext uri="{FF2B5EF4-FFF2-40B4-BE49-F238E27FC236}">
                <a16:creationId xmlns:a16="http://schemas.microsoft.com/office/drawing/2014/main" id="{0AB03F7F-E441-4A80-A072-5EDC3E912B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AFF2D5-E438-4D88-AD13-28A8F7A30D77}"/>
              </a:ext>
            </a:extLst>
          </p:cNvPr>
          <p:cNvSpPr>
            <a:spLocks noGrp="1"/>
          </p:cNvSpPr>
          <p:nvPr>
            <p:ph type="sldNum" sz="quarter" idx="12"/>
          </p:nvPr>
        </p:nvSpPr>
        <p:spPr/>
        <p:txBody>
          <a:bodyPr/>
          <a:lstStyle/>
          <a:p>
            <a:fld id="{6E684D54-E07C-44FF-A292-F6F05FA964F0}" type="slidenum">
              <a:rPr lang="en-US" smtClean="0"/>
              <a:t>‹#›</a:t>
            </a:fld>
            <a:endParaRPr lang="en-US"/>
          </a:p>
        </p:txBody>
      </p:sp>
    </p:spTree>
    <p:extLst>
      <p:ext uri="{BB962C8B-B14F-4D97-AF65-F5344CB8AC3E}">
        <p14:creationId xmlns:p14="http://schemas.microsoft.com/office/powerpoint/2010/main" val="1820135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FBBF2D-FFBF-47A3-932D-089AAFC1012B}"/>
              </a:ext>
            </a:extLst>
          </p:cNvPr>
          <p:cNvSpPr>
            <a:spLocks noGrp="1"/>
          </p:cNvSpPr>
          <p:nvPr>
            <p:ph type="dt" sz="half" idx="10"/>
          </p:nvPr>
        </p:nvSpPr>
        <p:spPr/>
        <p:txBody>
          <a:bodyPr/>
          <a:lstStyle/>
          <a:p>
            <a:fld id="{391FDEF9-742A-4F62-AFAB-C9A7E0BA7224}" type="datetimeFigureOut">
              <a:rPr lang="en-US" smtClean="0"/>
              <a:t>3/4/2022</a:t>
            </a:fld>
            <a:endParaRPr lang="en-US"/>
          </a:p>
        </p:txBody>
      </p:sp>
      <p:sp>
        <p:nvSpPr>
          <p:cNvPr id="3" name="Footer Placeholder 2">
            <a:extLst>
              <a:ext uri="{FF2B5EF4-FFF2-40B4-BE49-F238E27FC236}">
                <a16:creationId xmlns:a16="http://schemas.microsoft.com/office/drawing/2014/main" id="{0C69C70F-3114-45D2-ACFE-C3F5D974EC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434A64-522C-45B9-B203-D721D099CFCA}"/>
              </a:ext>
            </a:extLst>
          </p:cNvPr>
          <p:cNvSpPr>
            <a:spLocks noGrp="1"/>
          </p:cNvSpPr>
          <p:nvPr>
            <p:ph type="sldNum" sz="quarter" idx="12"/>
          </p:nvPr>
        </p:nvSpPr>
        <p:spPr/>
        <p:txBody>
          <a:bodyPr/>
          <a:lstStyle/>
          <a:p>
            <a:fld id="{6E684D54-E07C-44FF-A292-F6F05FA964F0}" type="slidenum">
              <a:rPr lang="en-US" smtClean="0"/>
              <a:t>‹#›</a:t>
            </a:fld>
            <a:endParaRPr lang="en-US"/>
          </a:p>
        </p:txBody>
      </p:sp>
    </p:spTree>
    <p:extLst>
      <p:ext uri="{BB962C8B-B14F-4D97-AF65-F5344CB8AC3E}">
        <p14:creationId xmlns:p14="http://schemas.microsoft.com/office/powerpoint/2010/main" val="3979696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4021F-4E74-4620-8F07-0EE6B91729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E80E64-DA71-4AE1-AB19-981729232E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C523E1-BD79-4536-B286-69B18012AC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378B9B-B842-4E62-A6C8-1E6225E13CD4}"/>
              </a:ext>
            </a:extLst>
          </p:cNvPr>
          <p:cNvSpPr>
            <a:spLocks noGrp="1"/>
          </p:cNvSpPr>
          <p:nvPr>
            <p:ph type="dt" sz="half" idx="10"/>
          </p:nvPr>
        </p:nvSpPr>
        <p:spPr/>
        <p:txBody>
          <a:bodyPr/>
          <a:lstStyle/>
          <a:p>
            <a:fld id="{391FDEF9-742A-4F62-AFAB-C9A7E0BA7224}" type="datetimeFigureOut">
              <a:rPr lang="en-US" smtClean="0"/>
              <a:t>3/4/2022</a:t>
            </a:fld>
            <a:endParaRPr lang="en-US"/>
          </a:p>
        </p:txBody>
      </p:sp>
      <p:sp>
        <p:nvSpPr>
          <p:cNvPr id="6" name="Footer Placeholder 5">
            <a:extLst>
              <a:ext uri="{FF2B5EF4-FFF2-40B4-BE49-F238E27FC236}">
                <a16:creationId xmlns:a16="http://schemas.microsoft.com/office/drawing/2014/main" id="{F8DDE241-079E-4CCB-861B-6C87F73EC8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D99118-9D67-43D2-9106-9519DEB35B07}"/>
              </a:ext>
            </a:extLst>
          </p:cNvPr>
          <p:cNvSpPr>
            <a:spLocks noGrp="1"/>
          </p:cNvSpPr>
          <p:nvPr>
            <p:ph type="sldNum" sz="quarter" idx="12"/>
          </p:nvPr>
        </p:nvSpPr>
        <p:spPr/>
        <p:txBody>
          <a:bodyPr/>
          <a:lstStyle/>
          <a:p>
            <a:fld id="{6E684D54-E07C-44FF-A292-F6F05FA964F0}" type="slidenum">
              <a:rPr lang="en-US" smtClean="0"/>
              <a:t>‹#›</a:t>
            </a:fld>
            <a:endParaRPr lang="en-US"/>
          </a:p>
        </p:txBody>
      </p:sp>
    </p:spTree>
    <p:extLst>
      <p:ext uri="{BB962C8B-B14F-4D97-AF65-F5344CB8AC3E}">
        <p14:creationId xmlns:p14="http://schemas.microsoft.com/office/powerpoint/2010/main" val="1387933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3D04-6CC3-48D4-B374-78745326D3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E68FA1-FD50-4384-96F2-F5DFF87412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8D456A-36A9-4CB2-822E-663BF195F9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2BB928-9F36-425A-878F-FCB035EE336A}"/>
              </a:ext>
            </a:extLst>
          </p:cNvPr>
          <p:cNvSpPr>
            <a:spLocks noGrp="1"/>
          </p:cNvSpPr>
          <p:nvPr>
            <p:ph type="dt" sz="half" idx="10"/>
          </p:nvPr>
        </p:nvSpPr>
        <p:spPr/>
        <p:txBody>
          <a:bodyPr/>
          <a:lstStyle/>
          <a:p>
            <a:fld id="{391FDEF9-742A-4F62-AFAB-C9A7E0BA7224}" type="datetimeFigureOut">
              <a:rPr lang="en-US" smtClean="0"/>
              <a:t>3/4/2022</a:t>
            </a:fld>
            <a:endParaRPr lang="en-US"/>
          </a:p>
        </p:txBody>
      </p:sp>
      <p:sp>
        <p:nvSpPr>
          <p:cNvPr id="6" name="Footer Placeholder 5">
            <a:extLst>
              <a:ext uri="{FF2B5EF4-FFF2-40B4-BE49-F238E27FC236}">
                <a16:creationId xmlns:a16="http://schemas.microsoft.com/office/drawing/2014/main" id="{A0778E69-04FA-4AE4-9B2F-16298C422A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740A72-2F0C-4C43-B077-AB6A37865649}"/>
              </a:ext>
            </a:extLst>
          </p:cNvPr>
          <p:cNvSpPr>
            <a:spLocks noGrp="1"/>
          </p:cNvSpPr>
          <p:nvPr>
            <p:ph type="sldNum" sz="quarter" idx="12"/>
          </p:nvPr>
        </p:nvSpPr>
        <p:spPr/>
        <p:txBody>
          <a:bodyPr/>
          <a:lstStyle/>
          <a:p>
            <a:fld id="{6E684D54-E07C-44FF-A292-F6F05FA964F0}" type="slidenum">
              <a:rPr lang="en-US" smtClean="0"/>
              <a:t>‹#›</a:t>
            </a:fld>
            <a:endParaRPr lang="en-US"/>
          </a:p>
        </p:txBody>
      </p:sp>
    </p:spTree>
    <p:extLst>
      <p:ext uri="{BB962C8B-B14F-4D97-AF65-F5344CB8AC3E}">
        <p14:creationId xmlns:p14="http://schemas.microsoft.com/office/powerpoint/2010/main" val="2717591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D081FD-CE5D-467A-8B34-7F441878F8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4A3CE0-0AC6-48F7-8A60-B62F677F33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38761-6E46-4B78-BFBE-16BC6DF8C1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1FDEF9-742A-4F62-AFAB-C9A7E0BA7224}" type="datetimeFigureOut">
              <a:rPr lang="en-US" smtClean="0"/>
              <a:t>3/4/2022</a:t>
            </a:fld>
            <a:endParaRPr lang="en-US"/>
          </a:p>
        </p:txBody>
      </p:sp>
      <p:sp>
        <p:nvSpPr>
          <p:cNvPr id="5" name="Footer Placeholder 4">
            <a:extLst>
              <a:ext uri="{FF2B5EF4-FFF2-40B4-BE49-F238E27FC236}">
                <a16:creationId xmlns:a16="http://schemas.microsoft.com/office/drawing/2014/main" id="{EC014653-B99E-4DDC-975C-6179E4EB6E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22F7D6-3AA0-4F22-BF52-EBCB365D29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684D54-E07C-44FF-A292-F6F05FA964F0}" type="slidenum">
              <a:rPr lang="en-US" smtClean="0"/>
              <a:t>‹#›</a:t>
            </a:fld>
            <a:endParaRPr lang="en-US"/>
          </a:p>
        </p:txBody>
      </p:sp>
    </p:spTree>
    <p:extLst>
      <p:ext uri="{BB962C8B-B14F-4D97-AF65-F5344CB8AC3E}">
        <p14:creationId xmlns:p14="http://schemas.microsoft.com/office/powerpoint/2010/main" val="20843709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7FC4F55D-6662-4E56-B588-F402637F186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0D506F-8C25-4EEB-A4FF-1CC36DE0C6BD}"/>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New York Yellow Taxi Trips in January 2021 </a:t>
            </a:r>
          </a:p>
        </p:txBody>
      </p:sp>
      <p:sp>
        <p:nvSpPr>
          <p:cNvPr id="3" name="Subtitle 2">
            <a:extLst>
              <a:ext uri="{FF2B5EF4-FFF2-40B4-BE49-F238E27FC236}">
                <a16:creationId xmlns:a16="http://schemas.microsoft.com/office/drawing/2014/main" id="{E668643C-AAC8-4644-925F-0CD90AA35771}"/>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Judley Joseph  </a:t>
            </a:r>
          </a:p>
          <a:p>
            <a:r>
              <a:rPr lang="en-US">
                <a:solidFill>
                  <a:srgbClr val="FFFFFF"/>
                </a:solidFill>
              </a:rPr>
              <a:t>February 2022</a:t>
            </a:r>
          </a:p>
        </p:txBody>
      </p:sp>
    </p:spTree>
    <p:extLst>
      <p:ext uri="{BB962C8B-B14F-4D97-AF65-F5344CB8AC3E}">
        <p14:creationId xmlns:p14="http://schemas.microsoft.com/office/powerpoint/2010/main" val="98263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4" descr="A taxi cab sign">
            <a:extLst>
              <a:ext uri="{FF2B5EF4-FFF2-40B4-BE49-F238E27FC236}">
                <a16:creationId xmlns:a16="http://schemas.microsoft.com/office/drawing/2014/main" id="{EC7A8B29-FA46-4356-A6D2-2A8E8F4CDF55}"/>
              </a:ext>
            </a:extLst>
          </p:cNvPr>
          <p:cNvPicPr>
            <a:picLocks noChangeAspect="1"/>
          </p:cNvPicPr>
          <p:nvPr/>
        </p:nvPicPr>
        <p:blipFill rotWithShape="1">
          <a:blip r:embed="rId2"/>
          <a:srcRect r="21409" b="-1"/>
          <a:stretch/>
        </p:blipFill>
        <p:spPr>
          <a:xfrm>
            <a:off x="4117521" y="10"/>
            <a:ext cx="8074479" cy="6857990"/>
          </a:xfrm>
          <a:prstGeom prst="rect">
            <a:avLst/>
          </a:prstGeom>
        </p:spPr>
      </p:pic>
      <p:sp>
        <p:nvSpPr>
          <p:cNvPr id="20" name="Freeform: Shape 8">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10">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AA10A97-665A-4EBD-A3C4-D3A885E59F15}"/>
              </a:ext>
            </a:extLst>
          </p:cNvPr>
          <p:cNvSpPr>
            <a:spLocks noGrp="1"/>
          </p:cNvSpPr>
          <p:nvPr>
            <p:ph type="title"/>
          </p:nvPr>
        </p:nvSpPr>
        <p:spPr>
          <a:xfrm>
            <a:off x="804672" y="365125"/>
            <a:ext cx="5266155" cy="1325563"/>
          </a:xfrm>
        </p:spPr>
        <p:txBody>
          <a:bodyPr>
            <a:normAutofit/>
          </a:bodyPr>
          <a:lstStyle/>
          <a:p>
            <a:r>
              <a:rPr lang="en-US"/>
              <a:t>Business Objective(s)</a:t>
            </a:r>
            <a:endParaRPr lang="en-US" dirty="0"/>
          </a:p>
        </p:txBody>
      </p:sp>
      <p:sp>
        <p:nvSpPr>
          <p:cNvPr id="22" name="Content Placeholder 2">
            <a:extLst>
              <a:ext uri="{FF2B5EF4-FFF2-40B4-BE49-F238E27FC236}">
                <a16:creationId xmlns:a16="http://schemas.microsoft.com/office/drawing/2014/main" id="{579E71B9-5C11-44AC-B355-98919B5D8132}"/>
              </a:ext>
            </a:extLst>
          </p:cNvPr>
          <p:cNvSpPr>
            <a:spLocks noGrp="1"/>
          </p:cNvSpPr>
          <p:nvPr>
            <p:ph idx="1"/>
          </p:nvPr>
        </p:nvSpPr>
        <p:spPr>
          <a:xfrm>
            <a:off x="804672" y="2022601"/>
            <a:ext cx="3941499" cy="4154361"/>
          </a:xfrm>
        </p:spPr>
        <p:txBody>
          <a:bodyPr>
            <a:normAutofit/>
          </a:bodyPr>
          <a:lstStyle/>
          <a:p>
            <a:r>
              <a:rPr lang="en-US" sz="2000" dirty="0"/>
              <a:t>The primary goals for our taxi business is to make sure our driver’s time on the road is as productive as possible.</a:t>
            </a:r>
          </a:p>
          <a:p>
            <a:r>
              <a:rPr lang="en-US" sz="2000" dirty="0"/>
              <a:t>Our second primary goal is to retain customers so they have a positive experience and repeatedly use our service </a:t>
            </a:r>
          </a:p>
          <a:p>
            <a:r>
              <a:rPr lang="en-US" sz="2000" dirty="0"/>
              <a:t>Engagement and retention metrics will be the best way to evaluate the performance of our taxis. </a:t>
            </a:r>
          </a:p>
        </p:txBody>
      </p:sp>
    </p:spTree>
    <p:extLst>
      <p:ext uri="{BB962C8B-B14F-4D97-AF65-F5344CB8AC3E}">
        <p14:creationId xmlns:p14="http://schemas.microsoft.com/office/powerpoint/2010/main" val="173526976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FAB2E9A8-1CA3-45C0-9CE8-D38A71A31474}"/>
              </a:ext>
            </a:extLst>
          </p:cNvPr>
          <p:cNvSpPr/>
          <p:nvPr/>
        </p:nvSpPr>
        <p:spPr>
          <a:xfrm>
            <a:off x="4038600" y="1165225"/>
            <a:ext cx="2551113" cy="4524375"/>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rmAutofit/>
          </a:bodyPr>
          <a:lstStyle/>
          <a:p>
            <a:pPr algn="ctr">
              <a:spcAft>
                <a:spcPts val="600"/>
              </a:spcAft>
            </a:pPr>
            <a:r>
              <a:rPr lang="en-US" sz="2800" dirty="0"/>
              <a:t>Engagement </a:t>
            </a:r>
          </a:p>
          <a:p>
            <a:pPr algn="ctr">
              <a:spcAft>
                <a:spcPts val="600"/>
              </a:spcAft>
            </a:pPr>
            <a:r>
              <a:rPr lang="en-US" sz="2800" dirty="0"/>
              <a:t>Trip Duration </a:t>
            </a:r>
          </a:p>
          <a:p>
            <a:pPr algn="ctr">
              <a:spcAft>
                <a:spcPts val="600"/>
              </a:spcAft>
            </a:pPr>
            <a:r>
              <a:rPr lang="en-US" sz="2800" dirty="0"/>
              <a:t>Customer Satisfaction </a:t>
            </a:r>
          </a:p>
          <a:p>
            <a:pPr algn="ctr">
              <a:spcAft>
                <a:spcPts val="600"/>
              </a:spcAft>
            </a:pPr>
            <a:r>
              <a:rPr lang="en-US" sz="2800" dirty="0"/>
              <a:t>Total Tips </a:t>
            </a:r>
          </a:p>
        </p:txBody>
      </p:sp>
      <p:sp>
        <p:nvSpPr>
          <p:cNvPr id="8" name="Rectangle 7">
            <a:extLst>
              <a:ext uri="{FF2B5EF4-FFF2-40B4-BE49-F238E27FC236}">
                <a16:creationId xmlns:a16="http://schemas.microsoft.com/office/drawing/2014/main" id="{AAC5B1B4-4535-4F91-A990-42A5BAF98594}"/>
              </a:ext>
            </a:extLst>
          </p:cNvPr>
          <p:cNvSpPr/>
          <p:nvPr/>
        </p:nvSpPr>
        <p:spPr>
          <a:xfrm>
            <a:off x="6638925" y="1165225"/>
            <a:ext cx="4714875" cy="230028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rmAutofit/>
          </a:bodyPr>
          <a:lstStyle/>
          <a:p>
            <a:pPr algn="ctr">
              <a:spcAft>
                <a:spcPts val="600"/>
              </a:spcAft>
            </a:pPr>
            <a:r>
              <a:rPr lang="en-US" sz="2800"/>
              <a:t>Retention</a:t>
            </a:r>
          </a:p>
          <a:p>
            <a:pPr algn="ctr">
              <a:spcAft>
                <a:spcPts val="600"/>
              </a:spcAft>
            </a:pPr>
            <a:r>
              <a:rPr lang="en-US" sz="2800"/>
              <a:t>Retention Rate </a:t>
            </a:r>
          </a:p>
          <a:p>
            <a:pPr algn="ctr">
              <a:spcAft>
                <a:spcPts val="600"/>
              </a:spcAft>
            </a:pPr>
            <a:r>
              <a:rPr lang="en-US" sz="2800"/>
              <a:t>Churn Rate </a:t>
            </a:r>
          </a:p>
          <a:p>
            <a:pPr algn="ctr">
              <a:spcAft>
                <a:spcPts val="600"/>
              </a:spcAft>
            </a:pPr>
            <a:r>
              <a:rPr lang="en-US" sz="2800"/>
              <a:t>Daily Active Users </a:t>
            </a:r>
          </a:p>
        </p:txBody>
      </p:sp>
      <p:sp>
        <p:nvSpPr>
          <p:cNvPr id="7" name="Rectangle 6">
            <a:extLst>
              <a:ext uri="{FF2B5EF4-FFF2-40B4-BE49-F238E27FC236}">
                <a16:creationId xmlns:a16="http://schemas.microsoft.com/office/drawing/2014/main" id="{D27BE42E-3EA2-4B28-A6F0-3C46394FA7B5}"/>
              </a:ext>
            </a:extLst>
          </p:cNvPr>
          <p:cNvSpPr/>
          <p:nvPr/>
        </p:nvSpPr>
        <p:spPr>
          <a:xfrm>
            <a:off x="6638925" y="3521075"/>
            <a:ext cx="4714875" cy="2168525"/>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ormAutofit/>
          </a:bodyPr>
          <a:lstStyle/>
          <a:p>
            <a:pPr algn="ctr">
              <a:spcAft>
                <a:spcPts val="600"/>
              </a:spcAft>
            </a:pPr>
            <a:r>
              <a:rPr lang="en-US" sz="2800"/>
              <a:t>Missing Data: Unique User ID, Satisfaction Score </a:t>
            </a:r>
          </a:p>
        </p:txBody>
      </p:sp>
      <p:sp>
        <p:nvSpPr>
          <p:cNvPr id="2" name="Title 1">
            <a:extLst>
              <a:ext uri="{FF2B5EF4-FFF2-40B4-BE49-F238E27FC236}">
                <a16:creationId xmlns:a16="http://schemas.microsoft.com/office/drawing/2014/main" id="{2C570485-3CD8-4F12-AB58-239663A64487}"/>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Metrics That Matter </a:t>
            </a:r>
          </a:p>
        </p:txBody>
      </p:sp>
    </p:spTree>
    <p:extLst>
      <p:ext uri="{BB962C8B-B14F-4D97-AF65-F5344CB8AC3E}">
        <p14:creationId xmlns:p14="http://schemas.microsoft.com/office/powerpoint/2010/main" val="2188244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FC0205-5360-4EC2-9838-F55F8B3AD780}"/>
              </a:ext>
            </a:extLst>
          </p:cNvPr>
          <p:cNvSpPr>
            <a:spLocks noGrp="1"/>
          </p:cNvSpPr>
          <p:nvPr>
            <p:ph type="title"/>
          </p:nvPr>
        </p:nvSpPr>
        <p:spPr>
          <a:xfrm>
            <a:off x="838200" y="585216"/>
            <a:ext cx="10515600" cy="1325563"/>
          </a:xfrm>
        </p:spPr>
        <p:txBody>
          <a:bodyPr>
            <a:normAutofit/>
          </a:bodyPr>
          <a:lstStyle/>
          <a:p>
            <a:r>
              <a:rPr lang="en-US" sz="4100" b="1">
                <a:solidFill>
                  <a:schemeClr val="bg1"/>
                </a:solidFill>
              </a:rPr>
              <a:t>The top 10 most popular pickup locations out of 264 total locations  make up ~38% of all rides. </a:t>
            </a:r>
          </a:p>
        </p:txBody>
      </p:sp>
      <p:pic>
        <p:nvPicPr>
          <p:cNvPr id="5" name="Content Placeholder 4" descr="Chart, bar chart&#10;&#10;Description automatically generated">
            <a:extLst>
              <a:ext uri="{FF2B5EF4-FFF2-40B4-BE49-F238E27FC236}">
                <a16:creationId xmlns:a16="http://schemas.microsoft.com/office/drawing/2014/main" id="{33C7E705-1356-42B3-B667-118E04C91298}"/>
              </a:ext>
            </a:extLst>
          </p:cNvPr>
          <p:cNvPicPr>
            <a:picLocks noChangeAspect="1"/>
          </p:cNvPicPr>
          <p:nvPr/>
        </p:nvPicPr>
        <p:blipFill rotWithShape="1">
          <a:blip r:embed="rId2">
            <a:extLst>
              <a:ext uri="{28A0092B-C50C-407E-A947-70E740481C1C}">
                <a14:useLocalDpi xmlns:a14="http://schemas.microsoft.com/office/drawing/2010/main" val="0"/>
              </a:ext>
            </a:extLst>
          </a:blip>
          <a:srcRect r="2456" b="-2"/>
          <a:stretch/>
        </p:blipFill>
        <p:spPr>
          <a:xfrm>
            <a:off x="841248" y="2148525"/>
            <a:ext cx="10029952" cy="4709476"/>
          </a:xfrm>
          <a:prstGeom prst="rect">
            <a:avLst/>
          </a:prstGeom>
        </p:spPr>
      </p:pic>
    </p:spTree>
    <p:extLst>
      <p:ext uri="{BB962C8B-B14F-4D97-AF65-F5344CB8AC3E}">
        <p14:creationId xmlns:p14="http://schemas.microsoft.com/office/powerpoint/2010/main" val="1712422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722C1-F6A3-475B-B052-2DAF2FB8D33B}"/>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3000" b="1" kern="1200">
                <a:solidFill>
                  <a:schemeClr val="bg1"/>
                </a:solidFill>
                <a:latin typeface="+mj-lt"/>
                <a:ea typeface="+mj-ea"/>
                <a:cs typeface="+mj-cs"/>
              </a:rPr>
              <a:t>In terms of Total Amount Earned, Sundays are the lowest earning days with Fridays being the highest </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hart, line chart&#10;&#10;Description automatically generated">
            <a:extLst>
              <a:ext uri="{FF2B5EF4-FFF2-40B4-BE49-F238E27FC236}">
                <a16:creationId xmlns:a16="http://schemas.microsoft.com/office/drawing/2014/main" id="{43CA5F0B-4DC0-4305-9D86-EF196CB71A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727" y="2298654"/>
            <a:ext cx="11048301" cy="4364792"/>
          </a:xfrm>
          <a:prstGeom prst="rect">
            <a:avLst/>
          </a:prstGeom>
        </p:spPr>
      </p:pic>
    </p:spTree>
    <p:extLst>
      <p:ext uri="{BB962C8B-B14F-4D97-AF65-F5344CB8AC3E}">
        <p14:creationId xmlns:p14="http://schemas.microsoft.com/office/powerpoint/2010/main" val="2452493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4BC3E7-AC42-4613-8E6B-35231C3C1BCA}"/>
              </a:ext>
            </a:extLst>
          </p:cNvPr>
          <p:cNvSpPr>
            <a:spLocks noGrp="1"/>
          </p:cNvSpPr>
          <p:nvPr>
            <p:ph type="title"/>
          </p:nvPr>
        </p:nvSpPr>
        <p:spPr>
          <a:xfrm>
            <a:off x="686834" y="1153572"/>
            <a:ext cx="3200400" cy="4461163"/>
          </a:xfrm>
        </p:spPr>
        <p:txBody>
          <a:bodyPr>
            <a:normAutofit/>
          </a:bodyPr>
          <a:lstStyle/>
          <a:p>
            <a:r>
              <a:rPr lang="en-US" sz="3700">
                <a:solidFill>
                  <a:srgbClr val="FFFFFF"/>
                </a:solidFill>
              </a:rPr>
              <a:t>Analysis/Insight </a:t>
            </a:r>
          </a:p>
        </p:txBody>
      </p:sp>
      <p:sp>
        <p:nvSpPr>
          <p:cNvPr id="20"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1" name="Content Placeholder 2">
            <a:extLst>
              <a:ext uri="{FF2B5EF4-FFF2-40B4-BE49-F238E27FC236}">
                <a16:creationId xmlns:a16="http://schemas.microsoft.com/office/drawing/2014/main" id="{B87A36D3-BCE4-4C7A-BAF9-D59A65F31CC7}"/>
              </a:ext>
            </a:extLst>
          </p:cNvPr>
          <p:cNvGraphicFramePr>
            <a:graphicFrameLocks noGrp="1"/>
          </p:cNvGraphicFramePr>
          <p:nvPr>
            <p:ph idx="1"/>
          </p:nvPr>
        </p:nvGraphicFramePr>
        <p:xfrm>
          <a:off x="4447308" y="591344"/>
          <a:ext cx="6906491" cy="5585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7466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A1FE6-D138-4830-B6A2-00240FFA784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800" kern="1200">
                <a:solidFill>
                  <a:srgbClr val="FFFFFF"/>
                </a:solidFill>
                <a:latin typeface="+mj-lt"/>
                <a:ea typeface="+mj-ea"/>
                <a:cs typeface="+mj-cs"/>
              </a:rPr>
              <a:t>Recommendations </a:t>
            </a:r>
          </a:p>
        </p:txBody>
      </p:sp>
      <p:graphicFrame>
        <p:nvGraphicFramePr>
          <p:cNvPr id="6" name="Table 5">
            <a:extLst>
              <a:ext uri="{FF2B5EF4-FFF2-40B4-BE49-F238E27FC236}">
                <a16:creationId xmlns:a16="http://schemas.microsoft.com/office/drawing/2014/main" id="{9D5A277E-6FF1-457D-AC93-100687C6C5D9}"/>
              </a:ext>
            </a:extLst>
          </p:cNvPr>
          <p:cNvGraphicFramePr>
            <a:graphicFrameLocks noGrp="1"/>
          </p:cNvGraphicFramePr>
          <p:nvPr>
            <p:extLst>
              <p:ext uri="{D42A27DB-BD31-4B8C-83A1-F6EECF244321}">
                <p14:modId xmlns:p14="http://schemas.microsoft.com/office/powerpoint/2010/main" val="4038442476"/>
              </p:ext>
            </p:extLst>
          </p:nvPr>
        </p:nvGraphicFramePr>
        <p:xfrm>
          <a:off x="4038600" y="1475289"/>
          <a:ext cx="7188201" cy="3904034"/>
        </p:xfrm>
        <a:graphic>
          <a:graphicData uri="http://schemas.openxmlformats.org/drawingml/2006/table">
            <a:tbl>
              <a:tblPr firstRow="1" bandRow="1"/>
              <a:tblGrid>
                <a:gridCol w="1899619">
                  <a:extLst>
                    <a:ext uri="{9D8B030D-6E8A-4147-A177-3AD203B41FA5}">
                      <a16:colId xmlns:a16="http://schemas.microsoft.com/office/drawing/2014/main" val="706845052"/>
                    </a:ext>
                  </a:extLst>
                </a:gridCol>
                <a:gridCol w="1573755">
                  <a:extLst>
                    <a:ext uri="{9D8B030D-6E8A-4147-A177-3AD203B41FA5}">
                      <a16:colId xmlns:a16="http://schemas.microsoft.com/office/drawing/2014/main" val="449685970"/>
                    </a:ext>
                  </a:extLst>
                </a:gridCol>
                <a:gridCol w="1801467">
                  <a:extLst>
                    <a:ext uri="{9D8B030D-6E8A-4147-A177-3AD203B41FA5}">
                      <a16:colId xmlns:a16="http://schemas.microsoft.com/office/drawing/2014/main" val="2351474603"/>
                    </a:ext>
                  </a:extLst>
                </a:gridCol>
                <a:gridCol w="1913360">
                  <a:extLst>
                    <a:ext uri="{9D8B030D-6E8A-4147-A177-3AD203B41FA5}">
                      <a16:colId xmlns:a16="http://schemas.microsoft.com/office/drawing/2014/main" val="2246682301"/>
                    </a:ext>
                  </a:extLst>
                </a:gridCol>
              </a:tblGrid>
              <a:tr h="745927">
                <a:tc>
                  <a:txBody>
                    <a:bodyPr/>
                    <a:lstStyle/>
                    <a:p>
                      <a:pPr algn="l" fontAlgn="t">
                        <a:spcBef>
                          <a:spcPts val="0"/>
                        </a:spcBef>
                        <a:spcAft>
                          <a:spcPts val="0"/>
                        </a:spcAft>
                      </a:pPr>
                      <a:r>
                        <a:rPr lang="en-US" sz="2000" b="0" i="0" u="none" strike="noStrike">
                          <a:effectLst/>
                          <a:latin typeface="Arial" panose="020B0604020202020204" pitchFamily="34" charset="0"/>
                        </a:rPr>
                        <a:t>GOAL </a:t>
                      </a:r>
                    </a:p>
                  </a:txBody>
                  <a:tcPr marL="97655" marR="97655" marT="48827" marB="48827">
                    <a:lnL>
                      <a:noFill/>
                    </a:lnL>
                    <a:lnR>
                      <a:noFill/>
                    </a:lnR>
                    <a:lnT>
                      <a:noFill/>
                    </a:lnT>
                    <a:lnB>
                      <a:noFill/>
                    </a:lnB>
                  </a:tcPr>
                </a:tc>
                <a:tc>
                  <a:txBody>
                    <a:bodyPr/>
                    <a:lstStyle/>
                    <a:p>
                      <a:pPr algn="l" fontAlgn="t">
                        <a:spcBef>
                          <a:spcPts val="0"/>
                        </a:spcBef>
                        <a:spcAft>
                          <a:spcPts val="0"/>
                        </a:spcAft>
                      </a:pPr>
                      <a:r>
                        <a:rPr lang="en-US" sz="2000" b="0" i="0" u="none" strike="noStrike">
                          <a:effectLst/>
                          <a:latin typeface="Arial" panose="020B0604020202020204" pitchFamily="34" charset="0"/>
                        </a:rPr>
                        <a:t>CURRENT STATE </a:t>
                      </a:r>
                    </a:p>
                  </a:txBody>
                  <a:tcPr marL="97655" marR="97655" marT="48827" marB="48827">
                    <a:lnL>
                      <a:noFill/>
                    </a:lnL>
                    <a:lnR>
                      <a:noFill/>
                    </a:lnR>
                    <a:lnT>
                      <a:noFill/>
                    </a:lnT>
                    <a:lnB>
                      <a:noFill/>
                    </a:lnB>
                  </a:tcPr>
                </a:tc>
                <a:tc>
                  <a:txBody>
                    <a:bodyPr/>
                    <a:lstStyle/>
                    <a:p>
                      <a:pPr algn="l" fontAlgn="t">
                        <a:spcBef>
                          <a:spcPts val="0"/>
                        </a:spcBef>
                        <a:spcAft>
                          <a:spcPts val="0"/>
                        </a:spcAft>
                      </a:pPr>
                      <a:r>
                        <a:rPr lang="en-US" sz="2000" b="0" i="0" u="none" strike="noStrike">
                          <a:effectLst/>
                          <a:latin typeface="Arial" panose="020B0604020202020204" pitchFamily="34" charset="0"/>
                        </a:rPr>
                        <a:t>PROPOSAL </a:t>
                      </a:r>
                    </a:p>
                  </a:txBody>
                  <a:tcPr marL="97655" marR="97655" marT="48827" marB="48827">
                    <a:lnL>
                      <a:noFill/>
                    </a:lnL>
                    <a:lnR>
                      <a:noFill/>
                    </a:lnR>
                    <a:lnT>
                      <a:noFill/>
                    </a:lnT>
                    <a:lnB>
                      <a:noFill/>
                    </a:lnB>
                  </a:tcPr>
                </a:tc>
                <a:tc>
                  <a:txBody>
                    <a:bodyPr/>
                    <a:lstStyle/>
                    <a:p>
                      <a:pPr algn="l" fontAlgn="t">
                        <a:spcBef>
                          <a:spcPts val="0"/>
                        </a:spcBef>
                        <a:spcAft>
                          <a:spcPts val="0"/>
                        </a:spcAft>
                      </a:pPr>
                      <a:r>
                        <a:rPr lang="en-US" sz="2000" b="0" i="0" u="none" strike="noStrike">
                          <a:effectLst/>
                          <a:latin typeface="Arial" panose="020B0604020202020204" pitchFamily="34" charset="0"/>
                        </a:rPr>
                        <a:t>VALIDATION </a:t>
                      </a:r>
                    </a:p>
                  </a:txBody>
                  <a:tcPr marL="97655" marR="97655" marT="48827" marB="48827">
                    <a:lnL>
                      <a:noFill/>
                    </a:lnL>
                    <a:lnR>
                      <a:noFill/>
                    </a:lnR>
                    <a:lnT>
                      <a:noFill/>
                    </a:lnT>
                    <a:lnB>
                      <a:noFill/>
                    </a:lnB>
                  </a:tcPr>
                </a:tc>
                <a:extLst>
                  <a:ext uri="{0D108BD9-81ED-4DB2-BD59-A6C34878D82A}">
                    <a16:rowId xmlns:a16="http://schemas.microsoft.com/office/drawing/2014/main" val="4230926248"/>
                  </a:ext>
                </a:extLst>
              </a:tr>
              <a:tr h="3158107">
                <a:tc>
                  <a:txBody>
                    <a:bodyPr/>
                    <a:lstStyle/>
                    <a:p>
                      <a:pPr algn="l" fontAlgn="t">
                        <a:spcBef>
                          <a:spcPts val="0"/>
                        </a:spcBef>
                        <a:spcAft>
                          <a:spcPts val="0"/>
                        </a:spcAft>
                      </a:pPr>
                      <a:r>
                        <a:rPr lang="en-US" sz="2000" b="0" i="0" u="none" strike="noStrike">
                          <a:effectLst/>
                          <a:latin typeface="Arial" panose="020B0604020202020204" pitchFamily="34" charset="0"/>
                        </a:rPr>
                        <a:t>Acquire new customers, retain existing ones, and  keep customers engaged </a:t>
                      </a:r>
                    </a:p>
                  </a:txBody>
                  <a:tcPr marL="97655" marR="97655" marT="48827" marB="48827">
                    <a:lnL>
                      <a:noFill/>
                    </a:lnL>
                    <a:lnR>
                      <a:noFill/>
                    </a:lnR>
                    <a:lnT>
                      <a:noFill/>
                    </a:lnT>
                    <a:lnB>
                      <a:noFill/>
                    </a:lnB>
                  </a:tcPr>
                </a:tc>
                <a:tc>
                  <a:txBody>
                    <a:bodyPr/>
                    <a:lstStyle/>
                    <a:p>
                      <a:pPr algn="l" fontAlgn="t">
                        <a:spcBef>
                          <a:spcPts val="0"/>
                        </a:spcBef>
                        <a:spcAft>
                          <a:spcPts val="0"/>
                        </a:spcAft>
                      </a:pPr>
                      <a:r>
                        <a:rPr lang="en-US" sz="2000" b="0" i="0" u="none" strike="noStrike">
                          <a:effectLst/>
                          <a:latin typeface="Arial" panose="020B0604020202020204" pitchFamily="34" charset="0"/>
                        </a:rPr>
                        <a:t>Our taxis are being spread over 200 + pickup locations, time spent on road is not maximized</a:t>
                      </a:r>
                    </a:p>
                  </a:txBody>
                  <a:tcPr marL="97655" marR="97655" marT="48827" marB="48827">
                    <a:lnL>
                      <a:noFill/>
                    </a:lnL>
                    <a:lnR>
                      <a:noFill/>
                    </a:lnR>
                    <a:lnT>
                      <a:noFill/>
                    </a:lnT>
                    <a:lnB>
                      <a:noFill/>
                    </a:lnB>
                  </a:tcPr>
                </a:tc>
                <a:tc>
                  <a:txBody>
                    <a:bodyPr/>
                    <a:lstStyle/>
                    <a:p>
                      <a:pPr algn="l" fontAlgn="t">
                        <a:spcBef>
                          <a:spcPts val="0"/>
                        </a:spcBef>
                        <a:spcAft>
                          <a:spcPts val="0"/>
                        </a:spcAft>
                      </a:pPr>
                      <a:r>
                        <a:rPr lang="en-US" sz="2000" b="0" i="0" u="none" strike="noStrike">
                          <a:effectLst/>
                          <a:latin typeface="Arial" panose="020B0604020202020204" pitchFamily="34" charset="0"/>
                        </a:rPr>
                        <a:t>Remove taxis from unpopular areas and place them in locations with more consumers</a:t>
                      </a:r>
                    </a:p>
                  </a:txBody>
                  <a:tcPr marL="97655" marR="97655" marT="48827" marB="48827">
                    <a:lnL>
                      <a:noFill/>
                    </a:lnL>
                    <a:lnR>
                      <a:noFill/>
                    </a:lnR>
                    <a:lnT>
                      <a:noFill/>
                    </a:lnT>
                    <a:lnB>
                      <a:noFill/>
                    </a:lnB>
                  </a:tcPr>
                </a:tc>
                <a:tc>
                  <a:txBody>
                    <a:bodyPr/>
                    <a:lstStyle/>
                    <a:p>
                      <a:pPr algn="l" fontAlgn="t">
                        <a:spcBef>
                          <a:spcPts val="0"/>
                        </a:spcBef>
                        <a:spcAft>
                          <a:spcPts val="0"/>
                        </a:spcAft>
                      </a:pPr>
                      <a:r>
                        <a:rPr lang="en-US" sz="2000" b="0" i="0" u="none" strike="noStrike">
                          <a:effectLst/>
                          <a:latin typeface="Arial" panose="020B0604020202020204" pitchFamily="34" charset="0"/>
                        </a:rPr>
                        <a:t>Multivariate testing on different locations  </a:t>
                      </a:r>
                    </a:p>
                  </a:txBody>
                  <a:tcPr marL="97655" marR="97655" marT="48827" marB="48827">
                    <a:lnL>
                      <a:noFill/>
                    </a:lnL>
                    <a:lnR>
                      <a:noFill/>
                    </a:lnR>
                    <a:lnT>
                      <a:noFill/>
                    </a:lnT>
                    <a:lnB>
                      <a:noFill/>
                    </a:lnB>
                  </a:tcPr>
                </a:tc>
                <a:extLst>
                  <a:ext uri="{0D108BD9-81ED-4DB2-BD59-A6C34878D82A}">
                    <a16:rowId xmlns:a16="http://schemas.microsoft.com/office/drawing/2014/main" val="1704122463"/>
                  </a:ext>
                </a:extLst>
              </a:tr>
            </a:tbl>
          </a:graphicData>
        </a:graphic>
      </p:graphicFrame>
    </p:spTree>
    <p:extLst>
      <p:ext uri="{BB962C8B-B14F-4D97-AF65-F5344CB8AC3E}">
        <p14:creationId xmlns:p14="http://schemas.microsoft.com/office/powerpoint/2010/main" val="3088395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3274</TotalTime>
  <Words>283</Words>
  <Application>Microsoft Office PowerPoint</Application>
  <PresentationFormat>Widescreen</PresentationFormat>
  <Paragraphs>31</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New York Yellow Taxi Trips in January 2021 </vt:lpstr>
      <vt:lpstr>Business Objective(s)</vt:lpstr>
      <vt:lpstr>Metrics That Matter </vt:lpstr>
      <vt:lpstr>The top 10 most popular pickup locations out of 264 total locations  make up ~38% of all rides. </vt:lpstr>
      <vt:lpstr>In terms of Total Amount Earned, Sundays are the lowest earning days with Fridays being the highest </vt:lpstr>
      <vt:lpstr>Analysis/Insight </vt:lpstr>
      <vt:lpstr>Recommendations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York Yellow Taxi Trips in January 2021 </dc:title>
  <dc:creator>Judley Joseph</dc:creator>
  <cp:lastModifiedBy>Judley Joseph</cp:lastModifiedBy>
  <cp:revision>19</cp:revision>
  <dcterms:created xsi:type="dcterms:W3CDTF">2022-03-02T13:44:43Z</dcterms:created>
  <dcterms:modified xsi:type="dcterms:W3CDTF">2022-03-04T20:45:07Z</dcterms:modified>
</cp:coreProperties>
</file>